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3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666477508978963E-3"/>
          <c:y val="4.7276648741828117E-2"/>
          <c:w val="0.73542913385826769"/>
          <c:h val="0.8409981967047860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66929133858266E-2"/>
                  <c:y val="3.129445234708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0001312335958E-2"/>
                  <c:y val="3.698435277382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000131233595799E-2"/>
                  <c:y val="7.1123755334281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36992.300000000003</c:v>
                </c:pt>
                <c:pt idx="1">
                  <c:v>42061.5</c:v>
                </c:pt>
                <c:pt idx="2">
                  <c:v>49096.6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66666666666726E-2"/>
                  <c:y val="4.8364153627311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"/>
                  <c:y val="5.9743954480796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333333333333333E-2"/>
                  <c:y val="8.2503556187766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40973.300000000003</c:v>
                </c:pt>
                <c:pt idx="1">
                  <c:v>42061.5</c:v>
                </c:pt>
                <c:pt idx="2">
                  <c:v>49096.6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7813168"/>
        <c:axId val="127810816"/>
        <c:axId val="0"/>
      </c:bar3DChart>
      <c:catAx>
        <c:axId val="12781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810816"/>
        <c:crosses val="autoZero"/>
        <c:auto val="1"/>
        <c:lblAlgn val="ctr"/>
        <c:lblOffset val="100"/>
        <c:noMultiLvlLbl val="0"/>
      </c:catAx>
      <c:valAx>
        <c:axId val="127810816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crossAx val="12781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67DBF9-881F-4883-87DD-694A74B77075}" type="datetimeFigureOut">
              <a:rPr lang="ru-RU" smtClean="0"/>
              <a:t>24.01.2024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486600" cy="2376264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Проект бюджета Внутригородского Муниципального образования города федерального значения                 Санкт-Петербурга муниципальный округ № 78                    на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2024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год и на плановый период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2025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2026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годов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</a:rPr>
              <a:t>Санкт-Петербург,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</a:rPr>
              <a:t>2024 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</a:rPr>
              <a:t>год  </a:t>
            </a:r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280920" cy="2016224"/>
          </a:xfrm>
        </p:spPr>
        <p:txBody>
          <a:bodyPr/>
          <a:lstStyle/>
          <a:p>
            <a:pPr algn="ctr"/>
            <a:r>
              <a:rPr lang="ru-RU" sz="5400" b="1" dirty="0" smtClean="0"/>
              <a:t>  </a:t>
            </a:r>
            <a:r>
              <a:rPr lang="ru-RU" b="1" dirty="0" smtClean="0"/>
              <a:t>БЮДЖЕТ ДЛЯ ГРАЖДАН</a:t>
            </a:r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1027" name="Picture 3" descr="H:\Разное мое\Рабочий стол\Герб_Флаг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27" y="136266"/>
            <a:ext cx="6794557" cy="214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1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на решение вопросов местного значения. </a:t>
            </a:r>
            <a:br>
              <a:rPr lang="ru-RU" sz="2000" b="1" dirty="0" smtClean="0"/>
            </a:br>
            <a:r>
              <a:rPr lang="ru-RU" sz="2000" b="1" dirty="0" smtClean="0"/>
              <a:t>(Муниципальные программы)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918525"/>
              </p:ext>
            </p:extLst>
          </p:nvPr>
        </p:nvGraphicFramePr>
        <p:xfrm>
          <a:off x="179511" y="1251420"/>
          <a:ext cx="7992889" cy="4761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5040560"/>
                <a:gridCol w="792088"/>
                <a:gridCol w="792088"/>
                <a:gridCol w="936104"/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досуговых мероприятий для жителей, детей и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подростковпроживающих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сохранение и развитие языков и культуры народов Российской Федерации, проживающих на территории муниципального образования, социальную и культурную адаптацию мигрантов, профилактику межнациональных (межэтнических) конфликтов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условий для развития на территории муниципального образования  физической культуры и массового спорта, организация и проведение официальных физкультурных мероприятий, физкультурно-оздоровительных и спортивных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4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и распространение информационного бюллетеня "Ваш Муниципальный", опубликование муниципальных правовых актов, иной информации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760,3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791,9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823,5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52428" y="440669"/>
            <a:ext cx="6120680" cy="747463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КОНТАКТНАЯ ИНФОРМАЦИЯ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285679"/>
              </p:ext>
            </p:extLst>
          </p:nvPr>
        </p:nvGraphicFramePr>
        <p:xfrm>
          <a:off x="457200" y="1622353"/>
          <a:ext cx="78592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1512168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работы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приема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Совет Внутригородского Муниципального образования города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Санкт-Петербурга муниципальный округ № 78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191023, г. Санкт-Петербург,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Гороховая, д. 48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310-88-88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momo78.ms@gmail.com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Понедельник-четверг: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18:00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17:00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Обеденный перерыв: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13:00-14:00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Выходной: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воскресенье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Ожогина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 граждан: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-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15:00 до 18:00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Местная администрация Внутригородского Муниципального образования города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Санкт-Петербурга муниципальный округ № 78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191023, г. Санкт-Петербург,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Гороховая, д. 48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310-88-88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momo78.ms@gmail.com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Кузьмина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Екатерина Александровна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граждан: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- с 14:00 до 17:00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69277"/>
            <a:ext cx="7486600" cy="5300084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Бюджет </a:t>
            </a: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–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Доходы – поступающие в бюджет денежные средства, в виде налоговых, неналоговых и безвозмездных поступлений.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Расходы – денежные средства, направляемые на финансовое обеспечение задач и функций органов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Дефицит – превышение расходов бюджета над его доходами (-).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Профицит –превышение доходов бюджета над его расходами (+).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Межбюджетные трансферты – средства, предоставляемые одним бюджетом бюджетной системы Российской Федерации другому бюджету бюджетной системы Российской Федерации. Виды межбюджетных трансфертов: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Субвенция – средства, предоставляемые одним бюджетом бюджетной системы Российской Федерации другому бюджету бюджетной системы Российской Федерации в целях обеспечения обязанностей по выполнению переданных полномочий.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Субсидия – средства, предоставляемые одним бюджетом бюджетной системы Российской Федерации другому бюджету бюджетной системы Российской Федерации в целях исполнения обязанностей по решению вопросов местного значения.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Дотация – средства, предоставляемые одним бюджетом бюджетной системы Российской Федерации другому бюджету бюджетной системы Российской Федерации в целях выравнивания финансовых возможностей для решения вопросов местного значения.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52428" y="440669"/>
            <a:ext cx="6120680" cy="747463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Г Л О С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А Р И 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9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486600" cy="4248472"/>
          </a:xfrm>
        </p:spPr>
        <p:txBody>
          <a:bodyPr>
            <a:noAutofit/>
          </a:bodyPr>
          <a:lstStyle/>
          <a:p>
            <a:pPr algn="ctr"/>
            <a:endParaRPr lang="ru-RU" sz="2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181428" cy="990772"/>
          </a:xfrm>
        </p:spPr>
        <p:txBody>
          <a:bodyPr/>
          <a:lstStyle/>
          <a:p>
            <a:pPr algn="ctr"/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Основные показатели социально-экономического развития</a:t>
            </a:r>
            <a:endParaRPr lang="ru-RU" sz="30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3821" y="4653135"/>
            <a:ext cx="77860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органов местного самоуправления Муниципального образования в области социально-экономической политики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является улучшение качества жизни населения Муниципального образования, решение вопросов местного значения по таким направлениям, как благоустройство, культура, оздоровление и спорт, работа с молодежью, повышение уровня безопасности, охрана окружающей среды, опека и попечительство и др.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/>
          </a:p>
        </p:txBody>
      </p: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27175"/>
              </p:ext>
            </p:extLst>
          </p:nvPr>
        </p:nvGraphicFramePr>
        <p:xfrm>
          <a:off x="533821" y="1391528"/>
          <a:ext cx="778609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325"/>
                <a:gridCol w="1563317"/>
                <a:gridCol w="929417"/>
                <a:gridCol w="1105794"/>
                <a:gridCol w="930560"/>
                <a:gridCol w="930560"/>
                <a:gridCol w="930560"/>
                <a:gridCol w="930560"/>
              </a:tblGrid>
              <a:tr h="5151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2025 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(чел.)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10873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10661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2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местного бюджета (тыс. руб.)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52494,7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33025,1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34902,0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36992,3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42061,5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49096,6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6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местного бюджета (тыс. руб.)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54796,8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41873,5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40505,3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40973,3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42061,5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49096,6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-2302,1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-8848,4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-5603,3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-3981,0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115616" y="269966"/>
            <a:ext cx="4968552" cy="566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+mn-lt"/>
              </a:rPr>
              <a:t>Внутригородское   Муниципальное   образование </a:t>
            </a:r>
          </a:p>
          <a:p>
            <a:r>
              <a:rPr lang="ru-RU" sz="1600" b="1" dirty="0" smtClean="0">
                <a:latin typeface="+mn-lt"/>
              </a:rPr>
              <a:t>Санкт-Петербурга муниципальный  округ   №  78 </a:t>
            </a:r>
            <a:endParaRPr lang="ru-RU" sz="1600" b="1" dirty="0">
              <a:latin typeface="+mn-lt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1043608" y="909464"/>
            <a:ext cx="695732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/>
              <a:t>  </a:t>
            </a:r>
            <a:r>
              <a:rPr lang="ru-RU" sz="2500" b="1" dirty="0" smtClean="0"/>
              <a:t>ОСНОВНЫЕ ХАРАКТЕРИСТИКИ БЮДЖЕТА НА </a:t>
            </a:r>
            <a:r>
              <a:rPr lang="ru-RU" sz="2500" b="1" dirty="0" smtClean="0"/>
              <a:t>2024 </a:t>
            </a:r>
            <a:r>
              <a:rPr lang="ru-RU" sz="2500" b="1" dirty="0" smtClean="0"/>
              <a:t>ГОД И НА ПЛАНОВЫЙ ПЕРИОД </a:t>
            </a:r>
            <a:r>
              <a:rPr lang="ru-RU" sz="2500" b="1" dirty="0" smtClean="0"/>
              <a:t>2025 </a:t>
            </a:r>
            <a:r>
              <a:rPr lang="ru-RU" sz="2500" b="1" dirty="0" smtClean="0"/>
              <a:t>и </a:t>
            </a:r>
            <a:r>
              <a:rPr lang="ru-RU" sz="2500" b="1" dirty="0" smtClean="0"/>
              <a:t>2026 </a:t>
            </a:r>
            <a:r>
              <a:rPr lang="ru-RU" sz="2500" b="1" dirty="0" smtClean="0"/>
              <a:t>ГОДОВ</a:t>
            </a:r>
            <a:endParaRPr lang="ru-RU" sz="2500" b="1" dirty="0"/>
          </a:p>
        </p:txBody>
      </p:sp>
      <p:sp>
        <p:nvSpPr>
          <p:cNvPr id="38" name="Объект 36"/>
          <p:cNvSpPr txBox="1">
            <a:spLocks/>
          </p:cNvSpPr>
          <p:nvPr/>
        </p:nvSpPr>
        <p:spPr>
          <a:xfrm>
            <a:off x="547363" y="227687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Объект 36"/>
          <p:cNvSpPr txBox="1">
            <a:spLocks/>
          </p:cNvSpPr>
          <p:nvPr/>
        </p:nvSpPr>
        <p:spPr>
          <a:xfrm>
            <a:off x="483940" y="112474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533786"/>
              </p:ext>
            </p:extLst>
          </p:nvPr>
        </p:nvGraphicFramePr>
        <p:xfrm>
          <a:off x="323528" y="2133600"/>
          <a:ext cx="7753672" cy="2951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323528" y="5105075"/>
            <a:ext cx="2638224" cy="1304804"/>
            <a:chOff x="-2759272" y="5464723"/>
            <a:chExt cx="2638224" cy="1304804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2708950" y="5464723"/>
              <a:ext cx="2537581" cy="130480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-2759272" y="5464723"/>
              <a:ext cx="2638224" cy="1157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ru-RU" sz="20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Дефицит*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  <a:latin typeface="Arial Narrow" pitchFamily="34" charset="0"/>
                  <a:ea typeface="+mn-ea"/>
                  <a:cs typeface="Times New Roman" pitchFamily="18" charset="0"/>
                </a:rPr>
                <a:t>(превышение расходов бюджета над его доходами)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839887" y="5186368"/>
            <a:ext cx="5374143" cy="1159056"/>
            <a:chOff x="3825219" y="5538804"/>
            <a:chExt cx="5374143" cy="1159056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5980163" y="3478661"/>
              <a:ext cx="1159056" cy="5279342"/>
            </a:xfrm>
            <a:prstGeom prst="round2SameRect">
              <a:avLst/>
            </a:prstGeom>
            <a:solidFill>
              <a:schemeClr val="bg1">
                <a:lumMod val="65000"/>
                <a:alpha val="90000"/>
              </a:schemeClr>
            </a:solidFill>
            <a:ln w="19050" cap="flat" cmpd="sng" algn="ctr">
              <a:solidFill>
                <a:srgbClr val="8064A2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3825219" y="5610660"/>
              <a:ext cx="5222762" cy="104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Times New Roman" pitchFamily="18" charset="0"/>
                </a:rPr>
                <a:t> </a:t>
              </a: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Times New Roman" pitchFamily="18" charset="0"/>
                </a:rPr>
                <a:t>2024- 3981,0 </a:t>
              </a: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Times New Roman" pitchFamily="18" charset="0"/>
                </a:rPr>
                <a:t>тыс. руб.</a:t>
              </a:r>
              <a:endParaRPr kumimoji="0" lang="ru-RU" sz="1500" b="1" i="0" u="none" strike="noStrike" kern="1200" cap="none" normalizeH="0" baseline="0" dirty="0" smtClean="0">
                <a:ln/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2025- </a:t>
              </a: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0,0 тыс. руб.</a:t>
              </a: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2026- </a:t>
              </a: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0,0 тыс. руб.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94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1368152"/>
          </a:xfrm>
        </p:spPr>
        <p:txBody>
          <a:bodyPr/>
          <a:lstStyle/>
          <a:p>
            <a:pPr algn="ctr"/>
            <a:r>
              <a:rPr lang="ru-RU" sz="2000" b="1" dirty="0"/>
              <a:t>ДОХОДЫ  БЮДЖЕТА ВНУТРИГОРОДСКОГО МУНИЦИПАЛЬНОГО ОБРАЗОВАНИЯ САНКТ-ПЕТЕРБУРГА МУНИЦИПАЛЬНЫЙ ОКРУГ  № 78 НА </a:t>
            </a:r>
            <a:r>
              <a:rPr lang="ru-RU" sz="2000" b="1" dirty="0" smtClean="0"/>
              <a:t>2024 </a:t>
            </a:r>
            <a:r>
              <a:rPr lang="ru-RU" sz="2000" b="1" dirty="0"/>
              <a:t>ГОД И НА ПЛАНОВЫЙ ПЕРИОД </a:t>
            </a:r>
            <a:r>
              <a:rPr lang="ru-RU" sz="2000" b="1" dirty="0" smtClean="0"/>
              <a:t>2025 </a:t>
            </a:r>
            <a:r>
              <a:rPr lang="ru-RU" sz="2000" b="1" dirty="0"/>
              <a:t>И </a:t>
            </a:r>
            <a:r>
              <a:rPr lang="ru-RU" sz="2000" b="1" dirty="0" smtClean="0"/>
              <a:t>2026 </a:t>
            </a:r>
            <a:r>
              <a:rPr lang="ru-RU" sz="2000" b="1" dirty="0"/>
              <a:t>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723274"/>
              </p:ext>
            </p:extLst>
          </p:nvPr>
        </p:nvGraphicFramePr>
        <p:xfrm>
          <a:off x="457200" y="1621470"/>
          <a:ext cx="7715200" cy="399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1197448"/>
                <a:gridCol w="1034800"/>
                <a:gridCol w="1080120"/>
              </a:tblGrid>
              <a:tr h="5113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 ДОХОДЫ,ШТРАФЫ в том числе: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9870,0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10072,5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10474,5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алоги на доходы физических лиц, штрафы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9670,3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10072,5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10474,5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НЕНАЛОГОВЫЕ ДОХОДЫ,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746,8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10371,0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16785,5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Штрафы, доходы от продажи материальных и нематериальных активов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746,8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10371,0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16785,5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БЕЗВОЗМЕЗДНЫЕ ПОСТУПЛЕНИЯ (межбюджетные трансферты),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26575,2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21618,0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21836,6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Дотации на выравнивание бюджетной обеспеченности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18521,7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18294,0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18379,9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Субвенции бюджетам субъектов РФ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3191,2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3324,0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3456,7</a:t>
                      </a:r>
                      <a:endParaRPr kumimoji="0" lang="ru-RU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ВСЕГО ДОХОДОВ: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36992,3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42061,5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49096,6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5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1368152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 </a:t>
            </a:r>
            <a:r>
              <a:rPr lang="ru-RU" sz="2000" b="1" dirty="0"/>
              <a:t>БЮДЖЕТА ВНУТРИГОРОДСКОГО МУНИЦИПАЛЬНОГО ОБРАЗОВАНИЯ САНКТ-ПЕТЕРБУРГА МУНИЦИПАЛЬНЫЙ ОКРУГ  № 78 НА </a:t>
            </a:r>
            <a:r>
              <a:rPr lang="ru-RU" sz="2000" b="1" dirty="0" smtClean="0"/>
              <a:t>2024 </a:t>
            </a:r>
            <a:r>
              <a:rPr lang="ru-RU" sz="2000" b="1" dirty="0"/>
              <a:t>ГОД И НА ПЛАНОВЫЙ ПЕРИОД </a:t>
            </a:r>
            <a:r>
              <a:rPr lang="ru-RU" sz="2000" b="1" dirty="0" smtClean="0"/>
              <a:t>2025 </a:t>
            </a:r>
            <a:r>
              <a:rPr lang="ru-RU" sz="2000" b="1" dirty="0"/>
              <a:t>И </a:t>
            </a:r>
            <a:r>
              <a:rPr lang="ru-RU" sz="2000" b="1" dirty="0" smtClean="0"/>
              <a:t>2026 </a:t>
            </a:r>
            <a:r>
              <a:rPr lang="ru-RU" sz="2000" b="1" dirty="0"/>
              <a:t>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03327"/>
              </p:ext>
            </p:extLst>
          </p:nvPr>
        </p:nvGraphicFramePr>
        <p:xfrm>
          <a:off x="261256" y="1489227"/>
          <a:ext cx="7767128" cy="446033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69944"/>
                <a:gridCol w="4704896"/>
                <a:gridCol w="936104"/>
                <a:gridCol w="792088"/>
                <a:gridCol w="864096"/>
              </a:tblGrid>
              <a:tr h="49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15828,7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16462,2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органов местного самоуправления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14610,3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15281,5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15892,0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исполнению государственных полномочий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1199,7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1162,1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1209,0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485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8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территорий от чрезвычайных ситуаций природного и техногенного характера, пожарная безопасность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87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8455,7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4821,0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8455,7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4198,0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4821,0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42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504055"/>
          </a:xfrm>
        </p:spPr>
        <p:txBody>
          <a:bodyPr/>
          <a:lstStyle/>
          <a:p>
            <a:pPr algn="ctr"/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86987"/>
              </p:ext>
            </p:extLst>
          </p:nvPr>
        </p:nvGraphicFramePr>
        <p:xfrm>
          <a:off x="251520" y="1412778"/>
          <a:ext cx="7992888" cy="533887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70474"/>
                <a:gridCol w="4930126"/>
                <a:gridCol w="936104"/>
                <a:gridCol w="792088"/>
                <a:gridCol w="864096"/>
              </a:tblGrid>
              <a:tr h="43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78,5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0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 подготовка, переподготовка и повышение квалификации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10276,8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10113,6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10546,6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10276,8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10113,6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10546,6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5326,4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5548,0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5769,3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4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обеспечение, соц. обеспечение населения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3344,1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3483,2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3622,1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1982,3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2064,8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2147,2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9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760,3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791,9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823,5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760,3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791,9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823,5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4616,8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9684,6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40973,3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42061,5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49096,6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3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на решение вопросов местного значения. </a:t>
            </a:r>
            <a:br>
              <a:rPr lang="ru-RU" sz="2000" b="1" dirty="0" smtClean="0"/>
            </a:br>
            <a:r>
              <a:rPr lang="ru-RU" sz="2000" b="1" dirty="0" smtClean="0"/>
              <a:t>(Муниципальные программы)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791907"/>
              </p:ext>
            </p:extLst>
          </p:nvPr>
        </p:nvGraphicFramePr>
        <p:xfrm>
          <a:off x="179511" y="1251420"/>
          <a:ext cx="7992889" cy="53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8"/>
                <a:gridCol w="5135561"/>
                <a:gridCol w="792088"/>
                <a:gridCol w="792088"/>
                <a:gridCol w="936104"/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защиты прав потребителей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информирования, консультирования и содействия жителям  муниципального образования   по вопросам создания товариществ собственников жилья, советов многоквартирных домов, формирования земельных участков, на которых расположены многоквартирные дома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1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финансирование временного трудоустройства несовершеннолетних в возрасте от 14 до 18 лет в свободное от учебы время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малого бизнеса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8455,7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4198,0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Военно-патриотическое воспитание молодежи муниципального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4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на решение вопросов местного значения. </a:t>
            </a:r>
            <a:br>
              <a:rPr lang="ru-RU" sz="2000" b="1" dirty="0" smtClean="0"/>
            </a:br>
            <a:r>
              <a:rPr lang="ru-RU" sz="2000" b="1" dirty="0" smtClean="0"/>
              <a:t>(Муниципальные программы)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827536"/>
              </p:ext>
            </p:extLst>
          </p:nvPr>
        </p:nvGraphicFramePr>
        <p:xfrm>
          <a:off x="179511" y="1251420"/>
          <a:ext cx="7992889" cy="504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5040560"/>
                <a:gridCol w="792088"/>
                <a:gridCol w="792088"/>
                <a:gridCol w="936104"/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 дорожно-транспортного травматизма на территории 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формах и порядке, установленных законодательством Санкт-Петербурга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1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 терроризма и экстремизма, а также минимизации и ликвидации последствий  проявления терроризма и экстремизма в границах 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новых потенциально опасных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психоактивных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веществ, наркомании в Санкт-Петербурге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2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местных и участие в организации и проведении городских праздничных и иных зрелищных мероприятий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 и обрядов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2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527</TotalTime>
  <Words>1205</Words>
  <Application>Microsoft Office PowerPoint</Application>
  <PresentationFormat>Экран (4:3)</PresentationFormat>
  <Paragraphs>408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Cambria</vt:lpstr>
      <vt:lpstr>Lucida Sans Unicode</vt:lpstr>
      <vt:lpstr>Symbol</vt:lpstr>
      <vt:lpstr>Times New Roman</vt:lpstr>
      <vt:lpstr>Соседство</vt:lpstr>
      <vt:lpstr>  БЮДЖЕТ ДЛЯ ГРАЖДАН</vt:lpstr>
      <vt:lpstr>Г Л О С С А Р И Й</vt:lpstr>
      <vt:lpstr>Основные показатели социально-экономического развития</vt:lpstr>
      <vt:lpstr>Презентация PowerPoint</vt:lpstr>
      <vt:lpstr>ДОХОДЫ  БЮДЖЕТА ВНУТРИГОРОДСКОГО МУНИЦИПАЛЬНОГО ОБРАЗОВАНИЯ САНКТ-ПЕТЕРБУРГА МУНИЦИПАЛЬНЫЙ ОКРУГ  № 78 НА 2024 ГОД И НА ПЛАНОВЫЙ ПЕРИОД 2025 И 2026 ГОДОВ</vt:lpstr>
      <vt:lpstr>РАСХОДЫ  БЮДЖЕТА ВНУТРИГОРОДСКОГО МУНИЦИПАЛЬНОГО ОБРАЗОВАНИЯ САНКТ-ПЕТЕРБУРГА МУНИЦИПАЛЬНЫЙ ОКРУГ  № 78 НА 2024 ГОД И НА ПЛАНОВЫЙ ПЕРИОД 2025 И 2026 ГОДОВ</vt:lpstr>
      <vt:lpstr>Презентация PowerPoint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34</cp:revision>
  <dcterms:created xsi:type="dcterms:W3CDTF">2023-01-20T07:33:53Z</dcterms:created>
  <dcterms:modified xsi:type="dcterms:W3CDTF">2024-01-24T08:17:54Z</dcterms:modified>
</cp:coreProperties>
</file>